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7" r:id="rId28"/>
    <p:sldId id="288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Helvetica Neue Light" panose="02000403000000020004" pitchFamily="2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Light" panose="020B03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>
        <p:scale>
          <a:sx n="151" d="100"/>
          <a:sy n="151" d="100"/>
        </p:scale>
        <p:origin x="664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0cedf37f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50cedf37f0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50cedf37f0_0_2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0cedf37f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0cedf37f0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50cedf37f0_0_6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0cedf37f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0cedf37f0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50cedf37f0_0_7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0cedf37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0cedf37f0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0cedf37f0_0_8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0cedf37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0cedf37f0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50cedf37f0_0_3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0cedf37f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0cedf37f0_0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50cedf37f0_0_3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0cedf37f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0cedf37f0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50cedf37f0_0_4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890fe8d4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890fe8d41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4890fe8d41_0_6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0cedf37f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0cedf37f0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dimensionality reduction, using principal component analysis: the key objective is to find a compact, lower-dimensional representation of high-dimensional data</a:t>
            </a:r>
            <a:endParaRPr/>
          </a:p>
        </p:txBody>
      </p:sp>
      <p:sp>
        <p:nvSpPr>
          <p:cNvPr id="186" name="Google Shape;186;g150cedf37f0_0_4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0cedf37f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0cedf37f0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SVD: Singular Value Decomposition</a:t>
            </a:r>
            <a:endParaRPr/>
          </a:p>
        </p:txBody>
      </p:sp>
      <p:sp>
        <p:nvSpPr>
          <p:cNvPr id="193" name="Google Shape;193;g150cedf37f0_0_10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0cedf37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0cedf37f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150cedf37f0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0cedf37f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0cedf37f0_0_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50cedf37f0_0_10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890fe8d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890fe8d41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4890fe8d41_0_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890fe8d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890fe8d41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4890fe8d41_0_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890fe8d4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890fe8d41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4890fe8d41_0_3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0cedf37f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0cedf37f0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50cedf37f0_0_1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0cedf37f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0cedf37f0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50cedf37f0_0_1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0cedf37f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0cedf37f0_0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50cedf37f0_0_14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890fe8d4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890fe8d41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4890fe8d41_0_10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0cedf37f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0cedf37f0_0_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50cedf37f0_0_16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0cedf37f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0cedf37f0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http://www-formal.stanford.edu/jmc/whatisai/whatisai.html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50cedf37f0_0_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8aea2a41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8aea2a413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148aea2a413_0_2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8aea2a41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8aea2a413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48aea2a413_0_3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8aea2a4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8aea2a4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148aea2a413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8aea2a4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8aea2a413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48aea2a413_0_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0cedf37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0cedf37f0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50cedf37f0_0_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0cedf37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0cedf37f0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50cedf37f0_0_1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wilder0/10606-f202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hyperlink" Target="http://www.youtube.com/watch?v=S_KDxaOQR8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9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/>
          <p:nvPr/>
        </p:nvSpPr>
        <p:spPr>
          <a:xfrm>
            <a:off x="2133600" y="2038350"/>
            <a:ext cx="6798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Overview &amp; Preliminaries</a:t>
            </a: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9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dirty="0"/>
          </a:p>
          <a:p>
            <a:pPr marL="3175" marR="0" lvl="0" indent="-3175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bwilder@cmu.edu </a:t>
            </a:r>
            <a:endParaRPr dirty="0"/>
          </a:p>
        </p:txBody>
      </p:sp>
      <p:sp>
        <p:nvSpPr>
          <p:cNvPr id="56" name="Google Shape;56;p9"/>
          <p:cNvSpPr txBox="1"/>
          <p:nvPr/>
        </p:nvSpPr>
        <p:spPr>
          <a:xfrm>
            <a:off x="2133600" y="4695325"/>
            <a:ext cx="690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 G. Gordon, &amp; H. </a:t>
            </a:r>
            <a:r>
              <a:rPr lang="en-US" sz="1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971550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971550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971550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971550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Foundation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795575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Topics Covered in an ML Course (e.g., 10-601)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t="18118" b="12088"/>
          <a:stretch/>
        </p:blipFill>
        <p:spPr>
          <a:xfrm>
            <a:off x="1373162" y="1032300"/>
            <a:ext cx="6397674" cy="34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Picture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50" y="817725"/>
            <a:ext cx="6054898" cy="39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Math for ML (10-606)?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To understand </a:t>
            </a:r>
            <a:r>
              <a:rPr lang="en-US" u="sng"/>
              <a:t>A</a:t>
            </a:r>
            <a:r>
              <a:rPr lang="en-US"/>
              <a:t>, we need </a:t>
            </a:r>
            <a:r>
              <a:rPr lang="en-US" u="sng"/>
              <a:t>B</a:t>
            </a:r>
            <a:r>
              <a:rPr lang="en-US"/>
              <a:t>: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E4844E-4F8F-8AB1-8D21-43A8F18D6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917363"/>
              </p:ext>
            </p:extLst>
          </p:nvPr>
        </p:nvGraphicFramePr>
        <p:xfrm>
          <a:off x="550333" y="1718733"/>
          <a:ext cx="6096000" cy="2700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70509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33728579"/>
                    </a:ext>
                  </a:extLst>
                </a:gridCol>
              </a:tblGrid>
              <a:tr h="41444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67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a vision model with backpropagation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calculus: gradients</a:t>
                      </a:r>
                    </a:p>
                    <a:p>
                      <a:r>
                        <a:rPr lang="en-US" dirty="0"/>
                        <a:t>Probability and statistics: stochastic gradient descent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2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algebra: matrix factorizations</a:t>
                      </a:r>
                    </a:p>
                    <a:p>
                      <a:r>
                        <a:rPr lang="en-US" dirty="0"/>
                        <a:t>Calculus: matrix differentials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47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Fine-tuning LLMs with </a:t>
                      </a:r>
                      <a:r>
                        <a:rPr lang="en-US" dirty="0" err="1"/>
                        <a:t>LoRA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algebra: rank of a matrix, low-rank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6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Principal component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Singular value decomposition of a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651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Math for ML (10-606)?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038" y="971550"/>
            <a:ext cx="5021925" cy="3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Math for ML (10-606)?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750" y="990850"/>
            <a:ext cx="4980501" cy="38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Overview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Goals: 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formal presentation of mathematics needed to understand Machine Learning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motivated by (carefully chosen) real-world problems that arise in ML applications,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where the broader picture of how those problems arise is treated somewhat informally.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Audience: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students wishing to prepare for future coursework in Machine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Math for ML (10-606)?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825" y="1023350"/>
            <a:ext cx="4896350" cy="37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Why Math for ML (10-606)?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338" y="1200150"/>
            <a:ext cx="4693325" cy="36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Why Math for ML (10-606)?</a:t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37" y="733325"/>
            <a:ext cx="5318525" cy="41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Why Math for ML (10-606)?</a:t>
            </a:r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800" y="1200150"/>
            <a:ext cx="4720399" cy="36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Why Math for ML (10-606)?</a:t>
            </a: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500" y="1144125"/>
            <a:ext cx="4761001" cy="36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Math for ML (10-606)?</a:t>
            </a:r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To understand </a:t>
            </a:r>
            <a:r>
              <a:rPr lang="en-US" u="sng"/>
              <a:t>A</a:t>
            </a:r>
            <a:r>
              <a:rPr lang="en-US"/>
              <a:t>, we need </a:t>
            </a:r>
            <a:r>
              <a:rPr lang="en-US" u="sng"/>
              <a:t>B</a:t>
            </a:r>
            <a:r>
              <a:rPr lang="en-US"/>
              <a:t>: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C54BD9-AF0C-8DD4-38D4-CC3D7545D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01950"/>
              </p:ext>
            </p:extLst>
          </p:nvPr>
        </p:nvGraphicFramePr>
        <p:xfrm>
          <a:off x="550333" y="1718733"/>
          <a:ext cx="6096000" cy="2700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70509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33728579"/>
                    </a:ext>
                  </a:extLst>
                </a:gridCol>
              </a:tblGrid>
              <a:tr h="41444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67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a vision model with backpropagation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calculus: gradients</a:t>
                      </a:r>
                    </a:p>
                    <a:p>
                      <a:r>
                        <a:rPr lang="en-US" dirty="0"/>
                        <a:t>Probability and statistics: stochastic gradient descent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2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algebra: matrix factorizations</a:t>
                      </a:r>
                    </a:p>
                    <a:p>
                      <a:r>
                        <a:rPr lang="en-US" dirty="0"/>
                        <a:t>Calculus: matrix differentials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47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Fine-tuning LLMs with </a:t>
                      </a:r>
                      <a:r>
                        <a:rPr lang="en-US" dirty="0" err="1"/>
                        <a:t>LoRA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algebra: rank of a matrix, low-rank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62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Principal component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Singular value decomposition of a matrix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65172"/>
                  </a:ext>
                </a:extLst>
              </a:tr>
            </a:tbl>
          </a:graphicData>
        </a:graphic>
      </p:graphicFrame>
      <p:sp>
        <p:nvSpPr>
          <p:cNvPr id="252" name="Google Shape;252;p35"/>
          <p:cNvSpPr/>
          <p:nvPr/>
        </p:nvSpPr>
        <p:spPr>
          <a:xfrm>
            <a:off x="4683683" y="1682850"/>
            <a:ext cx="4347900" cy="22605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E599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The core content for this course is the </a:t>
            </a:r>
            <a:r>
              <a:rPr lang="en-US" sz="1600" b="1" dirty="0">
                <a:solidFill>
                  <a:schemeClr val="dk1"/>
                </a:solidFill>
              </a:rPr>
              <a:t>mathematics </a:t>
            </a:r>
            <a:r>
              <a:rPr lang="en-US" sz="1600" dirty="0">
                <a:solidFill>
                  <a:schemeClr val="dk1"/>
                </a:solidFill>
              </a:rPr>
              <a:t>(Column B), but you will apply what you learn to </a:t>
            </a:r>
            <a:r>
              <a:rPr lang="en-US" sz="1600" b="1" dirty="0">
                <a:solidFill>
                  <a:schemeClr val="dk1"/>
                </a:solidFill>
              </a:rPr>
              <a:t>real problems in machine learning </a:t>
            </a:r>
            <a:r>
              <a:rPr lang="en-US" sz="1600" dirty="0">
                <a:solidFill>
                  <a:schemeClr val="dk1"/>
                </a:solidFill>
              </a:rPr>
              <a:t>(Column A)</a:t>
            </a:r>
            <a:endParaRPr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Course website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https://github.com/bwilder0/10606-f2024</a:t>
            </a:r>
            <a:endParaRPr lang="en-US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(Link also in canvas)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This is where we will maintain the class schedule, post lecture notes, etc. Also has the syllabus and policies.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BA3E-CF07-F4BF-EF76-C91B3C6A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and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1FCC8-40D1-839F-B5D1-2F085D699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50%: </a:t>
            </a:r>
            <a:r>
              <a:rPr lang="en-US" dirty="0" err="1"/>
              <a:t>Homeworks</a:t>
            </a:r>
            <a:r>
              <a:rPr lang="en-US" dirty="0"/>
              <a:t> due each week (</a:t>
            </a:r>
            <a:r>
              <a:rPr lang="en-US" dirty="0" err="1"/>
              <a:t>gradescope</a:t>
            </a:r>
            <a:r>
              <a:rPr lang="en-US" dirty="0"/>
              <a:t>) </a:t>
            </a:r>
          </a:p>
          <a:p>
            <a:r>
              <a:rPr lang="en-US" dirty="0"/>
              <a:t>	</a:t>
            </a:r>
            <a:r>
              <a:rPr lang="en-US" b="1" dirty="0"/>
              <a:t>First one due Sunday!</a:t>
            </a:r>
          </a:p>
          <a:p>
            <a:r>
              <a:rPr lang="en-US" dirty="0"/>
              <a:t>50%: 3 in-person quizzes (schedule on course website)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16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8BEB-8AB8-984E-7081-A9CF67D0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DCD6F-B479-C9EC-6088-F5107CED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Monday/Wednesday: lecture with instructor</a:t>
            </a:r>
          </a:p>
          <a:p>
            <a:endParaRPr lang="en-US" dirty="0"/>
          </a:p>
          <a:p>
            <a:r>
              <a:rPr lang="en-US" dirty="0"/>
              <a:t>Friday: recitation with TA</a:t>
            </a:r>
          </a:p>
          <a:p>
            <a:endParaRPr lang="en-US" dirty="0"/>
          </a:p>
          <a:p>
            <a:r>
              <a:rPr lang="en-US" dirty="0"/>
              <a:t>Sunday EOD: homework due</a:t>
            </a:r>
          </a:p>
        </p:txBody>
      </p:sp>
    </p:spTree>
    <p:extLst>
      <p:ext uri="{BB962C8B-B14F-4D97-AF65-F5344CB8AC3E}">
        <p14:creationId xmlns:p14="http://schemas.microsoft.com/office/powerpoint/2010/main" val="93568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Background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should be familiar with some of the following...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Calculus: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can take scalar derivatives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can solve scalar integrals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Linear Algebra: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know basic vector operations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seen matrix multiplication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Probability: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seen the basics: conditioning, Bayes Rule, 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Programming: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know some Python OR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have sufficient programming background to pick up the basics of Python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Artificial Intelligence?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basic goal of AI is to develop intelligent machines.</a:t>
            </a:r>
            <a:endParaRPr/>
          </a:p>
          <a:p>
            <a:pPr marL="914400" lvl="1" indent="-3543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Intelligence is the computational part of the ability to achieve goals in the world.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consists of many sub-goals: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Perception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Reasoning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Control/Motion/Manipulation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Planning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Communication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Creativity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Learning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…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3">
            <a:alphaModFix/>
          </a:blip>
          <a:srcRect t="13314"/>
          <a:stretch/>
        </p:blipFill>
        <p:spPr>
          <a:xfrm>
            <a:off x="6093475" y="1795700"/>
            <a:ext cx="2655624" cy="2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xfrm>
            <a:off x="565475" y="2266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Preliminaries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Sets</a:t>
            </a: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Whiteboard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Set, element of, equality, subset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Example: Sets of sets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Enumeration and set builder notation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Union, intersection, difference, complement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Exercise: Set complement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Tuples and set product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Exercise: Set product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Python list/set comprehensions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Exercise: Set builder notation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brief History of AI</a:t>
            </a:r>
            <a:endParaRPr/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75" y="1024827"/>
            <a:ext cx="7403700" cy="367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brief History of AI</a:t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74977"/>
            <a:ext cx="394829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History of Artificial Intelligence | Evolution Of AI | The Age Of A.I | Science Knowledge Facts Video by Knowleseum. &#10;&#10;Welcome to Knowleseum. We make high quality knowledge videos to entertain and educate people. &#10;&#10;Subscribe our channel to watch educational and knowledgeable videos that contain uniqueness and attractive visuals. &#10;https://www.youtube.com/channel/UCB62ptMILWdhoLQE_cLJGWg &#10;&#10;For more amazing interesting knowledge facts videos click the link below. &#10;https://www.youtube.com/playlist?list=PLB7SNAuX8rg5NcLN19C2I1LwVMVjF60WA &#10;&#10;Follow us on social media. &#10;Facebook - https://www.facebook.com/knowleseum &#10;Instagram - https://www.instagram.com/knowleseum &#10;Twitter - https://twitter.com/knowleseum &#10;&#10;#artificialintelligence &#10;#robot &#10;#ai &#10;#futureofai &#10;#sciencefacts &#10;#knowledge &#10;#knowledgevideo &#10;#facts &#10;#factsvideos &#10;#intrestingfacts &#10;#amazingfacts &#10;#unknownfacts &#10;#randomfacts &#10;#factsabout &#10;#knowleseum" title="History of Artificial Intelligence | Evolution Of AI | The Age Of A.I | Science Knowledge Fact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970" y="682125"/>
            <a:ext cx="4433705" cy="3325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2CCFE-274A-340A-AF90-EFB0140AA8A0}"/>
              </a:ext>
            </a:extLst>
          </p:cNvPr>
          <p:cNvSpPr txBox="1"/>
          <p:nvPr/>
        </p:nvSpPr>
        <p:spPr>
          <a:xfrm>
            <a:off x="457200" y="4214634"/>
            <a:ext cx="245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Now: LLM-mania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Machine learning aims to design algorithms that automatically extract valuable information from data by modeling the data-generating process.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Model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Learning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Machine learning aims to design algorithms that automatically extract valuable information from data by modeling the data-generating process.</a:t>
            </a:r>
            <a:endParaRPr i="1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</a:t>
            </a:r>
            <a:r>
              <a:rPr lang="en-US">
                <a:solidFill>
                  <a:srgbClr val="CC0000"/>
                </a:solidFill>
              </a:rPr>
              <a:t>→ Vectors, Matrices</a:t>
            </a:r>
            <a:endParaRPr>
              <a:solidFill>
                <a:srgbClr val="CC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Model </a:t>
            </a:r>
            <a:r>
              <a:rPr lang="en-US">
                <a:solidFill>
                  <a:srgbClr val="CC0000"/>
                </a:solidFill>
              </a:rPr>
              <a:t>→ Probability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Learning </a:t>
            </a:r>
            <a:r>
              <a:rPr lang="en-US">
                <a:solidFill>
                  <a:srgbClr val="CC0000"/>
                </a:solidFill>
              </a:rPr>
              <a:t>→ Optimization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972" y="1118350"/>
            <a:ext cx="4596048" cy="35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3772250" y="1109800"/>
            <a:ext cx="15474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854" y="1123950"/>
            <a:ext cx="4552301" cy="34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3772250" y="1109800"/>
            <a:ext cx="15474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735</Words>
  <Application>Microsoft Macintosh PowerPoint</Application>
  <PresentationFormat>On-screen Show (16:9)</PresentationFormat>
  <Paragraphs>156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Open Sans</vt:lpstr>
      <vt:lpstr>Helvetica Neue Light</vt:lpstr>
      <vt:lpstr>Arial</vt:lpstr>
      <vt:lpstr>Open Sans Light</vt:lpstr>
      <vt:lpstr>CMU PPT Theme</vt:lpstr>
      <vt:lpstr>PowerPoint Presentation</vt:lpstr>
      <vt:lpstr>Course Overview</vt:lpstr>
      <vt:lpstr>What is Artificial Intelligence?</vt:lpstr>
      <vt:lpstr>A brief History of AI</vt:lpstr>
      <vt:lpstr>A brief History of AI</vt:lpstr>
      <vt:lpstr>What is Machine Learning?</vt:lpstr>
      <vt:lpstr>What is Machine Learning?</vt:lpstr>
      <vt:lpstr>What is Machine Learning?</vt:lpstr>
      <vt:lpstr>What is Machine Learning?</vt:lpstr>
      <vt:lpstr>Applications</vt:lpstr>
      <vt:lpstr>Applications</vt:lpstr>
      <vt:lpstr>Applications</vt:lpstr>
      <vt:lpstr>Applications</vt:lpstr>
      <vt:lpstr>Foundation</vt:lpstr>
      <vt:lpstr>Topics Covered in an ML Course (e.g., 10-601)</vt:lpstr>
      <vt:lpstr>Big Picture</vt:lpstr>
      <vt:lpstr>Why Math for ML (10-606)?</vt:lpstr>
      <vt:lpstr>Why Math for ML (10-606)?</vt:lpstr>
      <vt:lpstr>Why Math for ML (10-606)?</vt:lpstr>
      <vt:lpstr>Why Math for ML (10-606)?</vt:lpstr>
      <vt:lpstr>Why Math for ML (10-606)?</vt:lpstr>
      <vt:lpstr>Why Math for ML (10-606)?</vt:lpstr>
      <vt:lpstr>Why Math for ML (10-606)?</vt:lpstr>
      <vt:lpstr>Why Math for ML (10-606)?</vt:lpstr>
      <vt:lpstr>Why Math for ML (10-606)?</vt:lpstr>
      <vt:lpstr>Course website</vt:lpstr>
      <vt:lpstr>Grading and policies</vt:lpstr>
      <vt:lpstr>Course structure</vt:lpstr>
      <vt:lpstr>Expected Background</vt:lpstr>
      <vt:lpstr>Preliminaries</vt:lpstr>
      <vt:lpstr>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Wilder, Bryan</dc:creator>
  <cp:lastModifiedBy>Bryan Wilder</cp:lastModifiedBy>
  <cp:revision>9</cp:revision>
  <dcterms:modified xsi:type="dcterms:W3CDTF">2024-08-26T17:34:31Z</dcterms:modified>
</cp:coreProperties>
</file>